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78" r:id="rId9"/>
    <p:sldId id="263" r:id="rId10"/>
    <p:sldId id="281" r:id="rId11"/>
    <p:sldId id="286" r:id="rId12"/>
    <p:sldId id="279" r:id="rId13"/>
    <p:sldId id="283" r:id="rId14"/>
    <p:sldId id="282" r:id="rId15"/>
    <p:sldId id="270" r:id="rId16"/>
    <p:sldId id="271" r:id="rId17"/>
    <p:sldId id="287" r:id="rId18"/>
    <p:sldId id="294" r:id="rId19"/>
    <p:sldId id="288" r:id="rId20"/>
    <p:sldId id="280" r:id="rId21"/>
    <p:sldId id="293" r:id="rId22"/>
    <p:sldId id="292" r:id="rId23"/>
    <p:sldId id="275" r:id="rId24"/>
    <p:sldId id="276" r:id="rId25"/>
    <p:sldId id="277" r:id="rId26"/>
    <p:sldId id="28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C7474-BC16-449D-BD68-BCB8F2397F1D}">
  <a:tblStyle styleId="{D65C7474-BC16-449D-BD68-BCB8F2397F1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89894" autoAdjust="0"/>
  </p:normalViewPr>
  <p:slideViewPr>
    <p:cSldViewPr snapToGrid="0">
      <p:cViewPr varScale="1">
        <p:scale>
          <a:sx n="105" d="100"/>
          <a:sy n="105" d="100"/>
        </p:scale>
        <p:origin x="46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Cu/PVA</a:t>
            </a:r>
            <a:r>
              <a:rPr lang="en-US" b="1" baseline="0" dirty="0" smtClean="0"/>
              <a:t> </a:t>
            </a:r>
            <a:r>
              <a:rPr lang="en-US" b="1" baseline="0" dirty="0"/>
              <a:t>Nanocomposite Particle Diameter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Sheet1!$C$1:$C$6</c:f>
                <c:numCache>
                  <c:formatCode>General</c:formatCode>
                  <c:ptCount val="6"/>
                  <c:pt idx="0">
                    <c:v>1000</c:v>
                  </c:pt>
                  <c:pt idx="1">
                    <c:v>600</c:v>
                  </c:pt>
                  <c:pt idx="2">
                    <c:v>27</c:v>
                  </c:pt>
                  <c:pt idx="3">
                    <c:v>80</c:v>
                  </c:pt>
                  <c:pt idx="4">
                    <c:v>133</c:v>
                  </c:pt>
                  <c:pt idx="5">
                    <c:v>100</c:v>
                  </c:pt>
                </c:numCache>
              </c:numRef>
            </c:plus>
            <c:minus>
              <c:numRef>
                <c:f>Sheet1!$C$1:$C$6</c:f>
                <c:numCache>
                  <c:formatCode>General</c:formatCode>
                  <c:ptCount val="6"/>
                  <c:pt idx="0">
                    <c:v>1000</c:v>
                  </c:pt>
                  <c:pt idx="1">
                    <c:v>600</c:v>
                  </c:pt>
                  <c:pt idx="2">
                    <c:v>27</c:v>
                  </c:pt>
                  <c:pt idx="3">
                    <c:v>80</c:v>
                  </c:pt>
                  <c:pt idx="4">
                    <c:v>133</c:v>
                  </c:pt>
                  <c:pt idx="5">
                    <c:v>100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Sheet1!$A$1:$A$6</c:f>
              <c:numCache>
                <c:formatCode>General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0.2</c:v>
                </c:pt>
                <c:pt idx="4">
                  <c:v>0.5</c:v>
                </c:pt>
                <c:pt idx="5">
                  <c:v>1</c:v>
                </c:pt>
              </c:numCache>
            </c:numRef>
          </c:cat>
          <c:val>
            <c:numRef>
              <c:f>Sheet1!$B$1:$B$6</c:f>
              <c:numCache>
                <c:formatCode>General</c:formatCode>
                <c:ptCount val="6"/>
                <c:pt idx="0">
                  <c:v>5000</c:v>
                </c:pt>
                <c:pt idx="1">
                  <c:v>6200</c:v>
                </c:pt>
                <c:pt idx="2">
                  <c:v>75</c:v>
                </c:pt>
                <c:pt idx="3">
                  <c:v>520</c:v>
                </c:pt>
                <c:pt idx="4">
                  <c:v>505</c:v>
                </c:pt>
                <c:pt idx="5">
                  <c:v>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6-4E88-B403-2FBF7A47D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861376"/>
        <c:axId val="202538784"/>
      </c:barChart>
      <c:catAx>
        <c:axId val="200861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PVA Concentration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38784"/>
        <c:crosses val="autoZero"/>
        <c:auto val="1"/>
        <c:lblAlgn val="ctr"/>
        <c:lblOffset val="100"/>
        <c:noMultiLvlLbl val="0"/>
      </c:catAx>
      <c:valAx>
        <c:axId val="202538784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/>
                  <a:t>Particle Size </a:t>
                </a:r>
                <a:r>
                  <a:rPr lang="en-US" b="1" dirty="0"/>
                  <a:t>(nm)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/>
              <a:t>Both</a:t>
            </a:r>
            <a:endParaRPr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Todd</a:t>
            </a:r>
          </a:p>
        </p:txBody>
      </p:sp>
    </p:spTree>
    <p:extLst>
      <p:ext uri="{BB962C8B-B14F-4D97-AF65-F5344CB8AC3E}">
        <p14:creationId xmlns:p14="http://schemas.microsoft.com/office/powerpoint/2010/main" val="291029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" b="1" dirty="0" smtClean="0"/>
              <a:t>Todd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4378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dirty="0" smtClean="0"/>
              <a:t>Morphology (size, shape,</a:t>
            </a:r>
            <a:r>
              <a:rPr lang="en" b="0" baseline="0" dirty="0" smtClean="0"/>
              <a:t> and dispersity)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baseline="0" dirty="0" smtClean="0"/>
              <a:t>Confirms elemental Copper spectrum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2319485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dirty="0" smtClean="0"/>
              <a:t>Hydrodynamic diameter (PVA)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1648278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dirty="0" smtClean="0"/>
              <a:t>Checked</a:t>
            </a:r>
            <a:r>
              <a:rPr lang="en" b="0" baseline="0" dirty="0" smtClean="0"/>
              <a:t> using TEM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1546972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5 nm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S</a:t>
            </a:r>
            <a:r>
              <a:rPr lang="en" b="1" dirty="0" smtClean="0"/>
              <a:t>phere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M</a:t>
            </a:r>
            <a:r>
              <a:rPr lang="en" b="1" dirty="0" smtClean="0"/>
              <a:t>ono = same size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P</a:t>
            </a:r>
            <a:r>
              <a:rPr lang="en" b="1" dirty="0" smtClean="0"/>
              <a:t>oly = different size </a:t>
            </a:r>
            <a:endParaRPr lang="en"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Todd</a:t>
            </a:r>
            <a:endParaRPr lang="en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" b="1" dirty="0" smtClean="0"/>
              <a:t>Kim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34656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dirty="0" smtClean="0"/>
              <a:t>Size (HDD)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4106372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7280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Kim</a:t>
            </a:r>
            <a:endParaRPr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2 ml filtered</a:t>
            </a:r>
            <a:r>
              <a:rPr lang="en" b="1" baseline="0" dirty="0" smtClean="0"/>
              <a:t> sample at 0 30 60 120</a:t>
            </a:r>
            <a:endParaRPr lang="en" b="1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b="1" dirty="0" smtClean="0"/>
              <a:t>M</a:t>
            </a:r>
            <a:r>
              <a:rPr lang="en" b="1" dirty="0" smtClean="0"/>
              <a:t>odel of organic pollutants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Decrease in absorbance =</a:t>
            </a:r>
            <a:r>
              <a:rPr lang="en" b="1" baseline="0" dirty="0" smtClean="0"/>
              <a:t> degredation </a:t>
            </a:r>
            <a:endParaRPr lang="en" b="1" dirty="0" smtClean="0"/>
          </a:p>
          <a:p>
            <a:pPr lvl="0" rtl="0">
              <a:spcBef>
                <a:spcPts val="0"/>
              </a:spcBef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29417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</a:p>
          <a:p>
            <a:pPr lvl="0" rtl="0">
              <a:spcBef>
                <a:spcPts val="0"/>
              </a:spcBef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48575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</a:t>
            </a:r>
            <a:endParaRPr lang="en-US" sz="11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>
              <a:spcBef>
                <a:spcPts val="0"/>
              </a:spcBef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94223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  <a:endParaRPr lang="en" b="1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  <a:endParaRPr lang="en" b="1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Both</a:t>
            </a:r>
            <a:endParaRPr lang="en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Both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4920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0" dirty="0" smtClean="0"/>
              <a:t>Atoms,</a:t>
            </a:r>
            <a:r>
              <a:rPr lang="en" b="0" baseline="0" dirty="0" smtClean="0"/>
              <a:t> molecules, or clusters (Chemical reducation method)</a:t>
            </a:r>
          </a:p>
          <a:p>
            <a:pPr lvl="0" rtl="0">
              <a:spcBef>
                <a:spcPts val="0"/>
              </a:spcBef>
              <a:buNone/>
            </a:pPr>
            <a:endParaRPr lang="en" b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  <a:endParaRPr lang="en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 catalytic </a:t>
            </a:r>
            <a:r>
              <a:rPr lang="en-US" sz="11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</a:p>
          <a:p>
            <a:pPr rtl="0"/>
            <a:r>
              <a:rPr lang="en-US" sz="11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en-US" sz="11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Chemical Weapons</a:t>
            </a:r>
            <a:endParaRPr lang="en-US" sz="11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</a:t>
            </a:r>
          </a:p>
          <a:p>
            <a:r>
              <a:rPr lang="en-US" sz="1100" b="1" dirty="0" smtClean="0">
                <a:latin typeface="Times New Roman"/>
                <a:ea typeface="Times New Roman"/>
                <a:cs typeface="Times New Roman"/>
              </a:rPr>
              <a:t>Agglomeration influences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</a:rPr>
              <a:t>Size of nanoparticles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Times New Roman"/>
                <a:ea typeface="Times New Roman"/>
                <a:cs typeface="Times New Roman"/>
              </a:rPr>
              <a:t>Physicochemical properties </a:t>
            </a:r>
            <a:r>
              <a:rPr lang="en-US" sz="800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800" dirty="0" err="1" smtClean="0">
                <a:latin typeface="Times New Roman"/>
                <a:ea typeface="Times New Roman"/>
                <a:cs typeface="Times New Roman"/>
              </a:rPr>
              <a:t>Borm</a:t>
            </a:r>
            <a:r>
              <a:rPr lang="en-US" sz="800" dirty="0" smtClean="0">
                <a:latin typeface="Times New Roman"/>
                <a:ea typeface="Times New Roman"/>
                <a:cs typeface="Times New Roman"/>
              </a:rPr>
              <a:t> et al., 2006)</a:t>
            </a:r>
          </a:p>
          <a:p>
            <a:pPr rtl="0"/>
            <a:endParaRPr lang="en-US" sz="11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Kim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Monovalent</a:t>
            </a:r>
            <a:r>
              <a:rPr lang="en" baseline="0" dirty="0" smtClean="0"/>
              <a:t> (NaCl)– one charge +1</a:t>
            </a:r>
          </a:p>
          <a:p>
            <a:pPr lvl="0" rtl="0">
              <a:spcBef>
                <a:spcPts val="0"/>
              </a:spcBef>
              <a:buNone/>
            </a:pPr>
            <a:r>
              <a:rPr lang="en" baseline="0" dirty="0" smtClean="0"/>
              <a:t>Divalent (CaCl2)—two charge +2</a:t>
            </a:r>
          </a:p>
          <a:p>
            <a:pPr lvl="0" rtl="0">
              <a:spcBef>
                <a:spcPts val="0"/>
              </a:spcBef>
              <a:buNone/>
            </a:pPr>
            <a:r>
              <a:rPr lang="en" baseline="0" dirty="0" smtClean="0"/>
              <a:t>Ionic strength= intensity of ions (concentration)</a:t>
            </a: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/>
            <a:r>
              <a:rPr lang="en" b="1" dirty="0" smtClean="0"/>
              <a:t>Todd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96259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Todd</a:t>
            </a:r>
            <a:endParaRPr lang="en"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 amt="33000"/>
          </a:blip>
          <a:srcRect b="9853"/>
          <a:stretch/>
        </p:blipFill>
        <p:spPr>
          <a:xfrm>
            <a:off x="0" y="1079275"/>
            <a:ext cx="9143999" cy="406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15617" y="2560478"/>
            <a:ext cx="7627800" cy="1011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Characterization of Environmentally Benign Cu/PVA Nanocomposites 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" sz="1600" b="1" dirty="0">
              <a:ln>
                <a:solidFill>
                  <a:schemeClr val="bg2"/>
                </a:solidFill>
              </a:ln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1516649" y="2891883"/>
            <a:ext cx="5825736" cy="213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 </a:t>
            </a:r>
            <a:r>
              <a:rPr lang="en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Lykens, Stebbins High School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Todd Hamilton, Academy of World Languages</a:t>
            </a:r>
          </a:p>
          <a:p>
            <a:pPr lvl="0">
              <a:spcBef>
                <a:spcPts val="0"/>
              </a:spcBef>
              <a:buNone/>
            </a:pPr>
            <a:endParaRPr sz="2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Mentors:</a:t>
            </a:r>
            <a:r>
              <a:rPr lang="en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Dr. George Sorial &amp; 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Margaret Kupferle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Graduate Research Assistant: </a:t>
            </a:r>
            <a:r>
              <a:rPr lang="en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Ayenachew Tegenaw 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75"/>
            <a:ext cx="9143999" cy="10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" b="100000" l="602" r="100000">
                        <a14:foregroundMark x1="28313" y1="44311" x2="28313" y2="44311"/>
                        <a14:foregroundMark x1="47590" y1="46707" x2="47590" y2="46707"/>
                        <a14:foregroundMark x1="57229" y1="40719" x2="57229" y2="40719"/>
                        <a14:foregroundMark x1="44578" y1="59880" x2="44578" y2="59880"/>
                        <a14:foregroundMark x1="68675" y1="52096" x2="68675" y2="52096"/>
                        <a14:foregroundMark x1="80120" y1="41317" x2="80120" y2="41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825" y="2108261"/>
            <a:ext cx="1532350" cy="162565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-40380" y="3577213"/>
            <a:ext cx="1814825" cy="53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b="1" dirty="0"/>
              <a:t>Grant #EEC-1404766</a:t>
            </a:r>
          </a:p>
        </p:txBody>
      </p:sp>
      <p:pic>
        <p:nvPicPr>
          <p:cNvPr id="60" name="Shape 60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200" y1="92000" x2="41200" y2="92000"/>
                        <a14:foregroundMark x1="40800" y1="89200" x2="40800" y2="89200"/>
                        <a14:foregroundMark x1="39200" y1="95200" x2="39200" y2="95200"/>
                        <a14:foregroundMark x1="58800" y1="91200" x2="58800" y2="91200"/>
                        <a14:foregroundMark x1="60800" y1="94800" x2="60800" y2="94800"/>
                        <a14:foregroundMark x1="39200" y1="93200" x2="39200" y2="93200"/>
                        <a14:foregroundMark x1="41600" y1="94800" x2="41600" y2="94800"/>
                        <a14:foregroundMark x1="37600" y1="95200" x2="37600" y2="95200"/>
                        <a14:foregroundMark x1="40000" y1="96800" x2="40000" y2="96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5227" y="2123812"/>
            <a:ext cx="1262615" cy="1197932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" name="Shape 61"/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222" y1="56481" x2="22222" y2="56481"/>
                        <a14:foregroundMark x1="21481" y1="71852" x2="21481" y2="71852"/>
                        <a14:foregroundMark x1="20926" y1="68889" x2="20926" y2="68889"/>
                        <a14:foregroundMark x1="69259" y1="10000" x2="69259" y2="10000"/>
                        <a14:foregroundMark x1="88889" y1="40370" x2="88889" y2="40370"/>
                        <a14:foregroundMark x1="90741" y1="60741" x2="90741" y2="60741"/>
                        <a14:foregroundMark x1="48889" y1="13889" x2="48889" y2="13889"/>
                        <a14:foregroundMark x1="34444" y1="36111" x2="34444" y2="36111"/>
                        <a14:foregroundMark x1="35000" y1="39630" x2="35000" y2="39630"/>
                        <a14:foregroundMark x1="34259" y1="30556" x2="34259" y2="30556"/>
                        <a14:foregroundMark x1="7963" y1="55000" x2="7963" y2="55000"/>
                        <a14:foregroundMark x1="13889" y1="50926" x2="13889" y2="50926"/>
                        <a14:foregroundMark x1="19630" y1="49444" x2="19630" y2="49444"/>
                        <a14:foregroundMark x1="27222" y1="50741" x2="27222" y2="50741"/>
                        <a14:foregroundMark x1="48333" y1="18889" x2="48333" y2="18889"/>
                        <a14:foregroundMark x1="49444" y1="2593" x2="49444" y2="2593"/>
                        <a14:foregroundMark x1="55741" y1="5000" x2="55741" y2="5000"/>
                        <a14:foregroundMark x1="63148" y1="7778" x2="63148" y2="7778"/>
                        <a14:foregroundMark x1="70741" y1="13519" x2="70741" y2="13519"/>
                        <a14:foregroundMark x1="75926" y1="16667" x2="75926" y2="16667"/>
                        <a14:foregroundMark x1="82222" y1="23704" x2="82222" y2="23704"/>
                        <a14:foregroundMark x1="86852" y1="29630" x2="86852" y2="29630"/>
                        <a14:foregroundMark x1="88889" y1="35741" x2="88889" y2="35741"/>
                        <a14:foregroundMark x1="90556" y1="41111" x2="90556" y2="41111"/>
                        <a14:foregroundMark x1="91111" y1="48889" x2="91111" y2="48889"/>
                        <a14:foregroundMark x1="90556" y1="54815" x2="90556" y2="54815"/>
                        <a14:foregroundMark x1="90556" y1="59259" x2="90556" y2="59259"/>
                        <a14:foregroundMark x1="86296" y1="70185" x2="86296" y2="70185"/>
                        <a14:foregroundMark x1="84630" y1="75000" x2="84630" y2="75000"/>
                        <a14:foregroundMark x1="80556" y1="79444" x2="80556" y2="79444"/>
                        <a14:foregroundMark x1="77222" y1="84074" x2="77222" y2="84074"/>
                        <a14:foregroundMark x1="72593" y1="89074" x2="72593" y2="89074"/>
                        <a14:foregroundMark x1="66481" y1="90741" x2="66481" y2="90741"/>
                        <a14:foregroundMark x1="60370" y1="92037" x2="60370" y2="92037"/>
                        <a14:foregroundMark x1="55000" y1="94259" x2="55000" y2="94259"/>
                        <a14:foregroundMark x1="48148" y1="95741" x2="48148" y2="9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9251" y="3462965"/>
            <a:ext cx="1093708" cy="995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" sz="20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Nanoparticle Synthesis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655" y="1361008"/>
            <a:ext cx="2272145" cy="35744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/>
            <a:endParaRPr lang="en-US" sz="800" dirty="0"/>
          </a:p>
        </p:txBody>
      </p:sp>
      <p:sp>
        <p:nvSpPr>
          <p:cNvPr id="19" name="Rectangle 18"/>
          <p:cNvSpPr/>
          <p:nvPr/>
        </p:nvSpPr>
        <p:spPr>
          <a:xfrm>
            <a:off x="3538105" y="1361008"/>
            <a:ext cx="2272145" cy="35744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53201" y="1361008"/>
            <a:ext cx="2292926" cy="35744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016" y="1370640"/>
            <a:ext cx="232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Carbonate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4709" y="4372736"/>
            <a:ext cx="30202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en-US" sz="11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+ 2NaOH- → CuOH</a:t>
            </a:r>
            <a:r>
              <a:rPr lang="en-US" sz="11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+ 2NaCl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377" y="4371110"/>
            <a:ext cx="2338699" cy="26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en-US" sz="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Na</a:t>
            </a:r>
            <a:r>
              <a:rPr lang="en-US" sz="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CuCO</a:t>
            </a:r>
            <a:r>
              <a:rPr lang="en-US" sz="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+ 2NaCl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6873" y="4371110"/>
            <a:ext cx="2078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en-US" sz="11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+ 2NaI → CuI</a:t>
            </a:r>
            <a:r>
              <a:rPr lang="en-US" sz="11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+ 2NaCl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96532" y="1363484"/>
            <a:ext cx="1702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Iodide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0665" y="1370640"/>
            <a:ext cx="218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Sodium Hydroxide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99125" y="2960355"/>
            <a:ext cx="2211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-No aggregation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-Small size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-Stable peak</a:t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-Excellent TEM imaging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412950" y="2980295"/>
            <a:ext cx="2211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-Aggregation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-Small size at high PVA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-Unstable peak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-Poor TEM imaging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50200" y="2980295"/>
            <a:ext cx="2211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ggregation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-Small size at high PVA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-Unstable peak</a:t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-Poor TEM imaging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366655" y="1281544"/>
            <a:ext cx="2556163" cy="3754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398" y="1639160"/>
            <a:ext cx="2180730" cy="1341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3" y="1648649"/>
            <a:ext cx="2235777" cy="1337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595" y="1671261"/>
            <a:ext cx="2214385" cy="13090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8726457" y="4776800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10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789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Design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0" y="1469050"/>
            <a:ext cx="91440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550" y="1309941"/>
            <a:ext cx="1773936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Analytical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2985" y="2770090"/>
            <a:ext cx="1782319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Characterization</a:t>
            </a:r>
          </a:p>
          <a:p>
            <a:r>
              <a:rPr lang="en-US" sz="1600" dirty="0" smtClean="0"/>
              <a:t>-HDD</a:t>
            </a:r>
          </a:p>
          <a:p>
            <a:r>
              <a:rPr lang="en-US" sz="1600" dirty="0" smtClean="0"/>
              <a:t>-UV-Vis</a:t>
            </a:r>
          </a:p>
          <a:p>
            <a:r>
              <a:rPr lang="en-US" sz="1600" dirty="0" smtClean="0"/>
              <a:t>-</a:t>
            </a:r>
            <a:r>
              <a:rPr lang="en-US" sz="1600" dirty="0" smtClean="0"/>
              <a:t>TEM/EDX</a:t>
            </a:r>
            <a:endParaRPr lang="en-US" sz="16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159631" y="1930224"/>
            <a:ext cx="1773936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Synthesis</a:t>
            </a:r>
          </a:p>
          <a:p>
            <a:pPr lvl="1" algn="ctr"/>
            <a:r>
              <a:rPr lang="en-US" sz="1600" dirty="0" smtClean="0"/>
              <a:t>-Carbonate</a:t>
            </a:r>
          </a:p>
          <a:p>
            <a:pPr lvl="1" algn="ctr"/>
            <a:r>
              <a:rPr lang="en-US" sz="1600" dirty="0" smtClean="0"/>
              <a:t>-Iodine</a:t>
            </a:r>
          </a:p>
          <a:p>
            <a:pPr lvl="1" algn="ctr"/>
            <a:r>
              <a:rPr lang="en-US" sz="1600" dirty="0" smtClean="0"/>
              <a:t>-Hydroxide</a:t>
            </a:r>
          </a:p>
        </p:txBody>
      </p:sp>
      <p:sp>
        <p:nvSpPr>
          <p:cNvPr id="22" name="Right Arrow 21"/>
          <p:cNvSpPr/>
          <p:nvPr/>
        </p:nvSpPr>
        <p:spPr>
          <a:xfrm rot="13467949">
            <a:off x="1425616" y="2105429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770988">
            <a:off x="2029831" y="1427937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770988">
            <a:off x="3970230" y="2216418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3467949">
            <a:off x="3236416" y="3255442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11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0023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12965" y="1305588"/>
            <a:ext cx="2644000" cy="36404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82950" y="1305588"/>
            <a:ext cx="2758523" cy="36404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7450" y="1305589"/>
            <a:ext cx="3228477" cy="36404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Nanoparticle Characterization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25" y="1615861"/>
            <a:ext cx="2556163" cy="18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73"/>
          <p:cNvPicPr preferRelativeResize="0"/>
          <p:nvPr/>
        </p:nvPicPr>
        <p:blipFill rotWithShape="1">
          <a:blip r:embed="rId5">
            <a:alphaModFix/>
          </a:blip>
          <a:srcRect t="17204" b="-1"/>
          <a:stretch/>
        </p:blipFill>
        <p:spPr>
          <a:xfrm>
            <a:off x="3643791" y="1615861"/>
            <a:ext cx="2436839" cy="18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366" y="1851511"/>
            <a:ext cx="1885198" cy="1413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7221" y="1273886"/>
            <a:ext cx="40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HDD (Hydrodynamic Diameter) 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6090" y="1273887"/>
            <a:ext cx="40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UV-Visible Spectroscopy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1948" y="1273888"/>
            <a:ext cx="40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TEM Imaging &amp; EDX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067" y="3501059"/>
            <a:ext cx="2388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Size (nm)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0% PVA-1% PVA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2299" y="3501059"/>
            <a:ext cx="23880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6407" y="3501059"/>
            <a:ext cx="2388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Absorbance of light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Wavelengths &amp; Intensity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406827" y="3501059"/>
            <a:ext cx="2388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Visualize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Element recognition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12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4805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130628" y="159358"/>
            <a:ext cx="6763280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HDD Results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886260"/>
              </p:ext>
            </p:extLst>
          </p:nvPr>
        </p:nvGraphicFramePr>
        <p:xfrm>
          <a:off x="2524992" y="1361008"/>
          <a:ext cx="6144490" cy="34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092882"/>
              </p:ext>
            </p:extLst>
          </p:nvPr>
        </p:nvGraphicFramePr>
        <p:xfrm>
          <a:off x="387927" y="1870360"/>
          <a:ext cx="1960417" cy="2251368"/>
        </p:xfrm>
        <a:graphic>
          <a:graphicData uri="http://schemas.openxmlformats.org/drawingml/2006/table">
            <a:tbl>
              <a:tblPr>
                <a:tableStyleId>{D65C7474-BC16-449D-BD68-BCB8F2397F1D}</a:tableStyleId>
              </a:tblPr>
              <a:tblGrid>
                <a:gridCol w="713509">
                  <a:extLst>
                    <a:ext uri="{9D8B030D-6E8A-4147-A177-3AD203B41FA5}">
                      <a16:colId xmlns:a16="http://schemas.microsoft.com/office/drawing/2014/main" val="1119311899"/>
                    </a:ext>
                  </a:extLst>
                </a:gridCol>
                <a:gridCol w="1246908">
                  <a:extLst>
                    <a:ext uri="{9D8B030D-6E8A-4147-A177-3AD203B41FA5}">
                      <a16:colId xmlns:a16="http://schemas.microsoft.com/office/drawing/2014/main" val="3632916413"/>
                    </a:ext>
                  </a:extLst>
                </a:gridCol>
              </a:tblGrid>
              <a:tr h="536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PVA 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(nm)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90053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3407653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6200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9523677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3025909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87634857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96570112"/>
                  </a:ext>
                </a:extLst>
              </a:tr>
              <a:tr h="285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99693313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8630393" y="4648971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13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766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130628" y="159358"/>
            <a:ext cx="6763280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UV-Vis Results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7" y="1860059"/>
            <a:ext cx="5172279" cy="255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5918" y="4415041"/>
            <a:ext cx="1495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Wavelength (nm)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478721" y="2868410"/>
            <a:ext cx="1495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Absorbance (AU)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973" y="1511000"/>
            <a:ext cx="474345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086" y="1212155"/>
            <a:ext cx="819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Absorbance and Wavelengths of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Cu/PVA Nanocomposites With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Amounts of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PVA 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3641" y="2882600"/>
            <a:ext cx="241604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Nanoparticles </a:t>
            </a:r>
          </a:p>
          <a:p>
            <a:pPr algn="ctr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~570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</a:p>
          <a:p>
            <a:pPr algn="ctr"/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Ionic Copper 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nm</a:t>
            </a:r>
          </a:p>
          <a:p>
            <a:pPr algn="ctr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PVA</a:t>
            </a:r>
          </a:p>
          <a:p>
            <a:pPr algn="ctr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~276nm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14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12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398" y="1476722"/>
            <a:ext cx="3048651" cy="26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5200" y="1476575"/>
            <a:ext cx="2935201" cy="26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0" y="4259775"/>
            <a:ext cx="29352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800" dirty="0" smtClean="0">
                <a:latin typeface="Times New Roman"/>
                <a:ea typeface="Times New Roman"/>
                <a:cs typeface="Times New Roman"/>
              </a:rPr>
              <a:t>0.1 </a:t>
            </a:r>
            <a:r>
              <a:rPr lang="en" sz="1800" dirty="0">
                <a:latin typeface="Times New Roman"/>
                <a:ea typeface="Times New Roman"/>
                <a:cs typeface="Times New Roman"/>
              </a:rPr>
              <a:t>PVA 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75" y="1476575"/>
            <a:ext cx="2698024" cy="26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298150" y="28777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 Results 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6625050" y="4321650"/>
            <a:ext cx="24357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Oval 1"/>
          <p:cNvSpPr/>
          <p:nvPr/>
        </p:nvSpPr>
        <p:spPr>
          <a:xfrm>
            <a:off x="6358255" y="1752600"/>
            <a:ext cx="762000" cy="699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39000" y="2320636"/>
            <a:ext cx="762000" cy="699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90999" y="2518063"/>
            <a:ext cx="762000" cy="699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620000" y="1884218"/>
            <a:ext cx="19800" cy="4364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65526" y="1752600"/>
            <a:ext cx="409001" cy="146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16491" y="2118029"/>
            <a:ext cx="19800" cy="4364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5618" y="1590828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Cluster of nanoparticles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5526" y="147657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Polymer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9923" y="1843104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Polymer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Shape 192"/>
          <p:cNvSpPr txBox="1"/>
          <p:nvPr/>
        </p:nvSpPr>
        <p:spPr>
          <a:xfrm>
            <a:off x="2730299" y="4259775"/>
            <a:ext cx="29352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800" dirty="0" smtClean="0">
                <a:latin typeface="Times New Roman"/>
                <a:ea typeface="Times New Roman"/>
                <a:cs typeface="Times New Roman"/>
              </a:rPr>
              <a:t>0.2 </a:t>
            </a:r>
            <a:r>
              <a:rPr lang="en" sz="1800" dirty="0">
                <a:latin typeface="Times New Roman"/>
                <a:ea typeface="Times New Roman"/>
                <a:cs typeface="Times New Roman"/>
              </a:rPr>
              <a:t>PVA </a:t>
            </a:r>
          </a:p>
        </p:txBody>
      </p:sp>
      <p:sp>
        <p:nvSpPr>
          <p:cNvPr id="22" name="Shape 192"/>
          <p:cNvSpPr txBox="1"/>
          <p:nvPr/>
        </p:nvSpPr>
        <p:spPr>
          <a:xfrm>
            <a:off x="6068567" y="4259775"/>
            <a:ext cx="29352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800" dirty="0" smtClean="0">
                <a:latin typeface="Times New Roman"/>
                <a:ea typeface="Times New Roman"/>
                <a:cs typeface="Times New Roman"/>
              </a:rPr>
              <a:t>0.5 </a:t>
            </a:r>
            <a:r>
              <a:rPr lang="en" sz="1800" dirty="0">
                <a:latin typeface="Times New Roman"/>
                <a:ea typeface="Times New Roman"/>
                <a:cs typeface="Times New Roman"/>
              </a:rPr>
              <a:t>PVA </a:t>
            </a:r>
          </a:p>
        </p:txBody>
      </p:sp>
      <p:sp>
        <p:nvSpPr>
          <p:cNvPr id="29" name="Shape 192"/>
          <p:cNvSpPr txBox="1"/>
          <p:nvPr/>
        </p:nvSpPr>
        <p:spPr>
          <a:xfrm>
            <a:off x="7270026" y="3798602"/>
            <a:ext cx="2935200" cy="4611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100K X</a:t>
            </a:r>
            <a:endParaRPr lang="en" sz="1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0" name="Shape 192"/>
          <p:cNvSpPr txBox="1"/>
          <p:nvPr/>
        </p:nvSpPr>
        <p:spPr>
          <a:xfrm>
            <a:off x="4069626" y="3780819"/>
            <a:ext cx="2935200" cy="4611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100K X</a:t>
            </a:r>
            <a:endParaRPr lang="en" sz="1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1" name="Shape 192"/>
          <p:cNvSpPr txBox="1"/>
          <p:nvPr/>
        </p:nvSpPr>
        <p:spPr>
          <a:xfrm>
            <a:off x="929525" y="3779604"/>
            <a:ext cx="2935200" cy="4611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1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100K X</a:t>
            </a:r>
            <a:endParaRPr lang="en" sz="1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8595300" y="4706858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15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22" y="3984757"/>
            <a:ext cx="2893011" cy="1068009"/>
          </a:xfrm>
          <a:prstGeom prst="rect">
            <a:avLst/>
          </a:prstGeom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298150" y="28777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EDX </a:t>
            </a:r>
            <a:r>
              <a:rPr lang="en" sz="3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4" y="3947246"/>
            <a:ext cx="2971800" cy="1114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54" y="1619108"/>
            <a:ext cx="2971800" cy="2328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35527" y="1149730"/>
            <a:ext cx="356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Copper Carbonate 0.2 PVA: </a:t>
            </a:r>
          </a:p>
          <a:p>
            <a:pPr algn="ctr"/>
            <a:r>
              <a:rPr lang="en-US" dirty="0" smtClean="0"/>
              <a:t>Elements Present in Sample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735" y="1619109"/>
            <a:ext cx="2978047" cy="2352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735" y="3985346"/>
            <a:ext cx="2905125" cy="10763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70463" y="1163791"/>
            <a:ext cx="356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Copper Hydroxide 0.2 PVA: </a:t>
            </a:r>
          </a:p>
          <a:p>
            <a:pPr algn="ctr"/>
            <a:r>
              <a:rPr lang="en-US" dirty="0" smtClean="0"/>
              <a:t>Elements Present in Sample</a:t>
            </a:r>
          </a:p>
        </p:txBody>
      </p:sp>
      <p:sp>
        <p:nvSpPr>
          <p:cNvPr id="24" name="Oval 23"/>
          <p:cNvSpPr/>
          <p:nvPr/>
        </p:nvSpPr>
        <p:spPr>
          <a:xfrm>
            <a:off x="4939146" y="3255485"/>
            <a:ext cx="24245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70417" y="1153290"/>
            <a:ext cx="3567545" cy="2793956"/>
            <a:chOff x="5770417" y="1153290"/>
            <a:chExt cx="3567545" cy="2793956"/>
          </a:xfrm>
        </p:grpSpPr>
        <p:grpSp>
          <p:nvGrpSpPr>
            <p:cNvPr id="2" name="Group 1"/>
            <p:cNvGrpSpPr/>
            <p:nvPr/>
          </p:nvGrpSpPr>
          <p:grpSpPr>
            <a:xfrm>
              <a:off x="5770417" y="1153290"/>
              <a:ext cx="3567545" cy="2793956"/>
              <a:chOff x="5770417" y="1153290"/>
              <a:chExt cx="3567545" cy="2793956"/>
            </a:xfrm>
          </p:grpSpPr>
          <p:pic>
            <p:nvPicPr>
              <p:cNvPr id="1026" name="Picture 2" descr="Spcgenspc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3945" y="1646473"/>
                <a:ext cx="2893011" cy="230077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770417" y="1153290"/>
                <a:ext cx="35675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Copper Iodide 0.1 PVA: </a:t>
                </a:r>
              </a:p>
              <a:p>
                <a:pPr algn="ctr"/>
                <a:r>
                  <a:rPr lang="en-US" dirty="0" smtClean="0"/>
                  <a:t>Elements Present in Sample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7862454" y="2140093"/>
              <a:ext cx="242455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456218" y="1755463"/>
              <a:ext cx="242455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1808017" y="3395617"/>
            <a:ext cx="24245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6169" y="4682836"/>
            <a:ext cx="2855769" cy="27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163412" y="4692933"/>
            <a:ext cx="2855769" cy="27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63322" y="4803637"/>
            <a:ext cx="2883634" cy="249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>
          <a:xfrm>
            <a:off x="8882691" y="4902142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" sz="600" b="1" dirty="0" smtClean="0"/>
              <a:t>  17</a:t>
            </a:r>
            <a:endParaRPr lang="en" sz="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Design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0" y="1469050"/>
            <a:ext cx="91440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550" y="1309941"/>
            <a:ext cx="1773936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Analytical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2985" y="2770090"/>
            <a:ext cx="1782319" cy="13234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Characterization</a:t>
            </a:r>
          </a:p>
          <a:p>
            <a:r>
              <a:rPr lang="en-US" sz="1600" dirty="0" smtClean="0"/>
              <a:t>-HDD</a:t>
            </a:r>
          </a:p>
          <a:p>
            <a:r>
              <a:rPr lang="en-US" sz="1600" dirty="0" smtClean="0"/>
              <a:t>-UV-Vis</a:t>
            </a:r>
          </a:p>
          <a:p>
            <a:r>
              <a:rPr lang="en-US" sz="1600" dirty="0" smtClean="0"/>
              <a:t>-TEM/EDX</a:t>
            </a:r>
          </a:p>
          <a:p>
            <a:r>
              <a:rPr lang="en-US" sz="1600" dirty="0" smtClean="0"/>
              <a:t>-Metal Analysis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4271" y="3949024"/>
            <a:ext cx="1328381" cy="9387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Impact of Environmental Factors</a:t>
            </a:r>
          </a:p>
          <a:p>
            <a:pPr algn="ctr"/>
            <a:r>
              <a:rPr lang="en-US" sz="1100" dirty="0" smtClean="0"/>
              <a:t>pH, ionic strength, </a:t>
            </a:r>
            <a:r>
              <a:rPr lang="en-US" sz="1100" dirty="0" err="1" smtClean="0"/>
              <a:t>humic</a:t>
            </a:r>
            <a:r>
              <a:rPr lang="en-US" sz="1100" dirty="0" smtClean="0"/>
              <a:t> acid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9631" y="1930224"/>
            <a:ext cx="1773936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Synthesis</a:t>
            </a:r>
          </a:p>
          <a:p>
            <a:pPr lvl="1" algn="ctr"/>
            <a:r>
              <a:rPr lang="en-US" sz="1600" dirty="0" smtClean="0"/>
              <a:t>-Carbonate</a:t>
            </a:r>
          </a:p>
          <a:p>
            <a:pPr lvl="1" algn="ctr"/>
            <a:r>
              <a:rPr lang="en-US" sz="1600" dirty="0" smtClean="0"/>
              <a:t>-Iodine</a:t>
            </a:r>
          </a:p>
          <a:p>
            <a:pPr lvl="1" algn="ctr"/>
            <a:r>
              <a:rPr lang="en-US" sz="1600" dirty="0" smtClean="0"/>
              <a:t>-Hydroxide</a:t>
            </a:r>
          </a:p>
        </p:txBody>
      </p:sp>
      <p:sp>
        <p:nvSpPr>
          <p:cNvPr id="22" name="Right Arrow 21"/>
          <p:cNvSpPr/>
          <p:nvPr/>
        </p:nvSpPr>
        <p:spPr>
          <a:xfrm rot="13467949">
            <a:off x="1425616" y="2105429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770988">
            <a:off x="2029831" y="1427937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770988">
            <a:off x="3970230" y="2216418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770988">
            <a:off x="5923210" y="3400527"/>
            <a:ext cx="687064" cy="355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3467949">
            <a:off x="3236416" y="3255442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3467949">
            <a:off x="5356610" y="4283668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70416" y="3949024"/>
            <a:ext cx="1266036" cy="9306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100" b="1" dirty="0" smtClean="0"/>
          </a:p>
          <a:p>
            <a:pPr algn="ctr"/>
            <a:r>
              <a:rPr lang="en-US" sz="1100" b="1" dirty="0" smtClean="0"/>
              <a:t>Degradation of Organic Pollutants</a:t>
            </a:r>
          </a:p>
          <a:p>
            <a:pPr algn="ctr"/>
            <a:endParaRPr 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0971" y="4826540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17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7762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 </a:t>
            </a: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Factors  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711" y="2132667"/>
            <a:ext cx="44529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100000"/>
            </a:pPr>
            <a:endParaRPr lang="en-US" sz="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Ionic strength (1, 10, 100 </a:t>
            </a:r>
            <a:r>
              <a:rPr lang="en-US" sz="2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mM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lvl="0">
              <a:buSzPct val="100000"/>
            </a:pPr>
            <a:endParaRPr lang="en-US" sz="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Eletrolyte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valence (monovalent &amp; divalent)</a:t>
            </a:r>
          </a:p>
          <a:p>
            <a:pPr lvl="0">
              <a:buSzPct val="100000"/>
            </a:pPr>
            <a:endParaRPr lang="en-US" sz="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Humic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Acid (0, 5, 20 mg/L)</a:t>
            </a:r>
          </a:p>
          <a:p>
            <a:pPr lvl="0">
              <a:buSzPct val="100000"/>
            </a:pPr>
            <a:endParaRPr lang="en-US" sz="6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pH (5, 7, 9)</a:t>
            </a:r>
          </a:p>
          <a:p>
            <a:pPr lvl="0">
              <a:buSzPct val="100000"/>
            </a:pP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18</a:t>
            </a:fld>
            <a:endParaRPr lang="en" sz="2000" b="1" dirty="0"/>
          </a:p>
        </p:txBody>
      </p:sp>
      <p:pic>
        <p:nvPicPr>
          <p:cNvPr id="1026" name="Picture 3" descr="D:\Debbie Stuff\Summer Photos\IMG_46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46" y="1607003"/>
            <a:ext cx="418306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2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3999" cy="9434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0" y="197825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 of Environmental Factors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19</a:t>
            </a:fld>
            <a:endParaRPr lang="en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019" y="936225"/>
            <a:ext cx="2997159" cy="2103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541"/>
          <a:stretch/>
        </p:blipFill>
        <p:spPr>
          <a:xfrm>
            <a:off x="-55615" y="3055826"/>
            <a:ext cx="3008755" cy="2093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682" y="968085"/>
            <a:ext cx="3037840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8554" y="3048103"/>
            <a:ext cx="3020534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522" y="952705"/>
            <a:ext cx="3088683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2807" y="3040380"/>
            <a:ext cx="3057477" cy="210312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434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-1" r="96276" b="2139"/>
          <a:stretch/>
        </p:blipFill>
        <p:spPr>
          <a:xfrm>
            <a:off x="6098792" y="975193"/>
            <a:ext cx="113870" cy="20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253642" y="1201650"/>
            <a:ext cx="8520600" cy="4215173"/>
          </a:xfrm>
          <a:prstGeom prst="rect">
            <a:avLst/>
          </a:prstGeom>
        </p:spPr>
        <p:txBody>
          <a:bodyPr lIns="91425" tIns="91425" rIns="91425" bIns="91425" numCol="2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/>
              <a:buAutoNum type="romanU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Abstract</a:t>
            </a:r>
          </a:p>
          <a:p>
            <a:pPr marL="457200" lvl="0" indent="-38100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/>
              <a:buAutoNum type="romanU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  <a:p>
            <a:pPr marL="457200" lvl="0" indent="-38100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/>
              <a:buAutoNum type="romanU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Literature Review</a:t>
            </a:r>
          </a:p>
          <a:p>
            <a:pPr marL="457200" lvl="0" indent="-38100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/>
              <a:buAutoNum type="romanU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Goals &amp; Objectives</a:t>
            </a:r>
          </a:p>
          <a:p>
            <a:pPr marL="457200" lvl="0" indent="-381000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/>
              <a:buAutoNum type="romanUcPeriod"/>
            </a:pPr>
            <a:r>
              <a:rPr lang="e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</a:t>
            </a:r>
            <a:r>
              <a:rPr lang="en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 </a:t>
            </a:r>
            <a:r>
              <a:rPr lang="en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(Methods, Training, Results)</a:t>
            </a:r>
            <a:endParaRPr lang="en" sz="1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6200" lvl="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VI. Research Conclusions</a:t>
            </a:r>
          </a:p>
          <a:p>
            <a:pPr marL="76200" lvl="0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</a:pPr>
            <a:r>
              <a:rPr lang="en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VII. Unit Topics</a:t>
            </a:r>
            <a:endParaRPr lang="en"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374075" y="27035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of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Methylene Blue Degradation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108"/>
          <p:cNvSpPr txBox="1"/>
          <p:nvPr/>
        </p:nvSpPr>
        <p:spPr>
          <a:xfrm>
            <a:off x="358568" y="1201650"/>
            <a:ext cx="4315031" cy="79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100000"/>
            </a:pPr>
            <a:endParaRPr lang="en-US" sz="28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568" y="1357848"/>
            <a:ext cx="35893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Methylene blue (50 µM)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Cu/PVA (62.5 – 500 mg/L)</a:t>
            </a:r>
            <a:endParaRPr lang="en-US" sz="2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SzPct val="100000"/>
            </a:pPr>
            <a:endParaRPr lang="en-US" sz="2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UV Light, Room, Dark</a:t>
            </a:r>
          </a:p>
          <a:p>
            <a:pPr lvl="0">
              <a:buSzPct val="100000"/>
            </a:pPr>
            <a:endParaRPr lang="en-U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UV-Vis Spectroscopy </a:t>
            </a:r>
            <a:endParaRPr lang="en-US" sz="2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SzPct val="100000"/>
            </a:pPr>
            <a:endParaRPr lang="en-U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To what extent will Cu/PVA nanocomposites degrade organic pollutants?</a:t>
            </a: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20</a:t>
            </a:fld>
            <a:endParaRPr lang="en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680" y="2000249"/>
            <a:ext cx="4071918" cy="23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-1232152" y="180620"/>
            <a:ext cx="6821916" cy="793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Degradation </a:t>
            </a: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21</a:t>
            </a:fld>
            <a:endParaRPr lang="en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" y="1371501"/>
            <a:ext cx="2960765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757" y="1454045"/>
            <a:ext cx="3131617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214" y="1454045"/>
            <a:ext cx="3016925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29" y="3566061"/>
            <a:ext cx="1714343" cy="1408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2572" y="3731557"/>
            <a:ext cx="16563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500 mg/L most successful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Catalytic, not photocatalytic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Degradation rate not significant  </a:t>
            </a:r>
          </a:p>
        </p:txBody>
      </p:sp>
    </p:spTree>
    <p:extLst>
      <p:ext uri="{BB962C8B-B14F-4D97-AF65-F5344CB8AC3E}">
        <p14:creationId xmlns:p14="http://schemas.microsoft.com/office/powerpoint/2010/main" val="37362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Conclusions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hape 108"/>
          <p:cNvSpPr txBox="1"/>
          <p:nvPr/>
        </p:nvSpPr>
        <p:spPr>
          <a:xfrm>
            <a:off x="235750" y="1361008"/>
            <a:ext cx="3631712" cy="3600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100000"/>
            </a:pPr>
            <a:r>
              <a:rPr lang="en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Goal: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Synthesize environmentally benign Cu/PVA nanocomposites</a:t>
            </a:r>
          </a:p>
          <a:p>
            <a:pPr lvl="0">
              <a:buSzPct val="100000"/>
            </a:pPr>
            <a:endParaRPr lang="en" sz="18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22</a:t>
            </a:fld>
            <a:endParaRPr lang="en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2923" y="1283939"/>
            <a:ext cx="45195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Conclusions:</a:t>
            </a:r>
          </a:p>
          <a:p>
            <a:pPr>
              <a:buSzPct val="100000"/>
            </a:pPr>
            <a:endParaRPr lang="en-US" sz="8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Stability increases with PVA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polymer</a:t>
            </a:r>
          </a:p>
          <a:p>
            <a:pPr>
              <a:buSzPct val="100000"/>
            </a:pPr>
            <a:endParaRPr lang="en-US" sz="800" dirty="0" smtClean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TEM images show nanoparticles with sizes less than 5 nm</a:t>
            </a:r>
          </a:p>
          <a:p>
            <a:pP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EDX provided a confirmation that Cu was present in the Cu-based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nanoparticles</a:t>
            </a:r>
          </a:p>
          <a:p>
            <a:pP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table suspensions at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pH 7 and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above in all environmental conditions 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pP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Potential application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to degrade organic pollutants in high Cu concentrations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750" y="2443397"/>
            <a:ext cx="3537679" cy="1161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1966050" y="28777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Todd Hamilton:  CBL Unit 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99" y="65975"/>
            <a:ext cx="1069699" cy="106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307500" y="14797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SzPct val="100000"/>
            </a:pPr>
            <a:r>
              <a:rPr lang="en" sz="2400" b="1" dirty="0">
                <a:latin typeface="Times New Roman"/>
                <a:ea typeface="Times New Roman"/>
                <a:cs typeface="Times New Roman"/>
              </a:rPr>
              <a:t>Topic:  </a:t>
            </a:r>
            <a:r>
              <a:rPr lang="en" sz="2400" dirty="0">
                <a:latin typeface="Times New Roman"/>
                <a:ea typeface="Times New Roman"/>
                <a:cs typeface="Times New Roman"/>
              </a:rPr>
              <a:t>Water Filtration 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07500" y="21058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100000"/>
            </a:pPr>
            <a:r>
              <a:rPr lang="en" sz="2400" b="1" dirty="0">
                <a:latin typeface="Times New Roman"/>
                <a:ea typeface="Times New Roman"/>
                <a:cs typeface="Times New Roman"/>
              </a:rPr>
              <a:t>Essential Question: </a:t>
            </a:r>
            <a:r>
              <a:rPr lang="en" sz="2400" dirty="0">
                <a:latin typeface="Times New Roman"/>
                <a:ea typeface="Times New Roman"/>
                <a:cs typeface="Times New Roman"/>
              </a:rPr>
              <a:t>How can water be filtered using rocks, minerals, and soil? 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307500" y="30449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SzPct val="100000"/>
            </a:pPr>
            <a:r>
              <a:rPr lang="en" sz="2400" b="1" dirty="0">
                <a:latin typeface="Times New Roman"/>
                <a:ea typeface="Times New Roman"/>
                <a:cs typeface="Times New Roman"/>
              </a:rPr>
              <a:t>Challenge:  </a:t>
            </a:r>
            <a:r>
              <a:rPr lang="en" sz="2400" dirty="0">
                <a:latin typeface="Times New Roman"/>
                <a:ea typeface="Times New Roman"/>
                <a:cs typeface="Times New Roman"/>
              </a:rPr>
              <a:t>Create a water filtration system using only materials found in nature to survive dehydration while stranded in the wild.  </a:t>
            </a:r>
          </a:p>
        </p:txBody>
      </p:sp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074" y="1268175"/>
            <a:ext cx="2792199" cy="37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83497" y="4664025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23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1966050" y="28777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 Lykens: CBL Unit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854" y="1705390"/>
            <a:ext cx="2908391" cy="220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Strip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2405" y="1859650"/>
            <a:ext cx="1267145" cy="20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2948557" y="3977599"/>
            <a:ext cx="2649124" cy="71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" sz="900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How does metal in our water affect human health?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10000"/>
            </a:pPr>
            <a:r>
              <a:rPr lang="en" sz="900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How can we prevent metals from leaching into water?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10000"/>
            </a:pPr>
            <a:r>
              <a:rPr lang="en" sz="900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How do the metals in drinking water in Dayton affect our quality of life?</a:t>
            </a:r>
          </a:p>
          <a:p>
            <a:pPr lvl="0">
              <a:spcBef>
                <a:spcPts val="0"/>
              </a:spcBef>
              <a:buNone/>
            </a:pPr>
            <a:endParaRPr sz="1050" dirty="0"/>
          </a:p>
        </p:txBody>
      </p:sp>
      <p:sp>
        <p:nvSpPr>
          <p:cNvPr id="252" name="Shape 252"/>
          <p:cNvSpPr txBox="1"/>
          <p:nvPr/>
        </p:nvSpPr>
        <p:spPr>
          <a:xfrm>
            <a:off x="6022500" y="1143700"/>
            <a:ext cx="22833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EDP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2827725" y="1233550"/>
            <a:ext cx="22833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Essential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Question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6593700" y="4381231"/>
            <a:ext cx="14787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Reducing Cu Leaching into groundwater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5" name="Shape 255"/>
          <p:cNvSpPr txBox="1"/>
          <p:nvPr/>
        </p:nvSpPr>
        <p:spPr>
          <a:xfrm>
            <a:off x="265500" y="1332600"/>
            <a:ext cx="22833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Big Idea</a:t>
            </a:r>
          </a:p>
        </p:txBody>
      </p:sp>
      <p:pic>
        <p:nvPicPr>
          <p:cNvPr id="256" name="Shape 2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500" y="1958700"/>
            <a:ext cx="2683057" cy="174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402880" y="4013450"/>
            <a:ext cx="214592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Water Contamination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24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>
            <a:spLocks noGrp="1"/>
          </p:cNvSpPr>
          <p:nvPr>
            <p:ph type="body" idx="4294967295"/>
          </p:nvPr>
        </p:nvSpPr>
        <p:spPr>
          <a:xfrm>
            <a:off x="148415" y="1339498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91666"/>
            </a:pP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Borm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P., Robbins, D.,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Haubold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Kuhlbusch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Fissan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H., Donaldson, K.,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Schins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Stone, V.,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Kreyling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Lademann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Krutmann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Warheit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Oberdorster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E., 2006. The potential risks of nanoparticles: a review carried out for ECETOC. Particle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Toxicol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3, 11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chemeClr val="dk1"/>
              </a:buClr>
              <a:buSzPct val="91666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Fritz, G., Volker, S.,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Willenbacher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N., &amp; Wagner, N.J.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(2002).  Electrostatic stabilization of colloidal dispersions. 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Langmur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18(16, 6381-6390.</a:t>
            </a:r>
            <a:endParaRPr lang="en-US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Patachia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(2003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Blends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 (vinyl alcohol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 based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polymer. In Handbook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Polymer Blends and Composites,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Vasile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Kulshreshtha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A.K. (Eds.), RAPRA Technology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Shrewsbury, UK,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285-364. </a:t>
            </a:r>
          </a:p>
          <a:p>
            <a:r>
              <a:rPr lang="en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Ramesh</a:t>
            </a:r>
            <a:r>
              <a:rPr lang="en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C., Hariprasad, M., Ragunathan, V., and Jayakumar, N.  (2012).  “A novel route for synthesis and characterization of green Cu2O/PVA nano composites.”  European Journal of Applied Engineering and Scientific Research, 1(4), 201-206.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hape 237"/>
          <p:cNvSpPr txBox="1"/>
          <p:nvPr/>
        </p:nvSpPr>
        <p:spPr>
          <a:xfrm>
            <a:off x="235501" y="495593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Bibliography</a:t>
            </a:r>
            <a:endParaRPr lang="en" sz="30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25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ctrTitle"/>
          </p:nvPr>
        </p:nvSpPr>
        <p:spPr>
          <a:xfrm>
            <a:off x="2032288" y="1534964"/>
            <a:ext cx="46500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  <a:endParaRPr lang="en" sz="6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26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2645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Abstract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212550" y="1697655"/>
            <a:ext cx="5486400" cy="3255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191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Copper/polyvinyl alcohol (Cu/PVA) nanocomposites were synthesized using chemical reduction method </a:t>
            </a:r>
            <a:endParaRPr lang="en-US" sz="1800" dirty="0" smtClean="0">
              <a:latin typeface="Times New Roman"/>
              <a:ea typeface="Times New Roman"/>
              <a:cs typeface="Times New Roman"/>
            </a:endParaRPr>
          </a:p>
          <a:p>
            <a:pPr marL="76200">
              <a:buClr>
                <a:srgbClr val="000000"/>
              </a:buCl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4191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Characterized by various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microscopy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and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spectroscopy techniques  </a:t>
            </a:r>
          </a:p>
          <a:p>
            <a:pPr marL="76200">
              <a:buClr>
                <a:srgbClr val="000000"/>
              </a:buCl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4191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tability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analysis under various environmental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conditions</a:t>
            </a:r>
          </a:p>
          <a:p>
            <a:pPr marL="76200">
              <a:buClr>
                <a:srgbClr val="000000"/>
              </a:buClr>
              <a:buSzPct val="100000"/>
            </a:pPr>
            <a:endParaRPr lang="en-US" sz="800" dirty="0">
              <a:latin typeface="Times New Roman"/>
              <a:ea typeface="Times New Roman"/>
              <a:cs typeface="Times New Roman"/>
            </a:endParaRPr>
          </a:p>
          <a:p>
            <a:pPr marL="4191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Rate of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catalytic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degradation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for methylene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blue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pollutant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36" y="2106438"/>
            <a:ext cx="2461491" cy="1846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9836" y="3952556"/>
            <a:ext cx="23622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http://sustainable-nano.com/2013/07/17/nanoparticles-with-your-coffee-a-java-infused-science-experiment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3654" y="1752495"/>
            <a:ext cx="289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Nanoparticle </a:t>
            </a:r>
            <a:endParaRPr lang="en-US" sz="1800" dirty="0" smtClean="0">
              <a:latin typeface="Times New Roman"/>
              <a:ea typeface="Times New Roman"/>
              <a:cs typeface="Times New Roman"/>
            </a:endParaRPr>
          </a:p>
          <a:p>
            <a:r>
              <a:rPr lang="en-US" sz="1800" dirty="0">
                <a:latin typeface="Times New Roman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3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0" y="1469050"/>
            <a:ext cx="91440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b="40401"/>
          <a:stretch/>
        </p:blipFill>
        <p:spPr>
          <a:xfrm>
            <a:off x="0" y="1625350"/>
            <a:ext cx="9143998" cy="232351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1106400" y="1469049"/>
            <a:ext cx="2930700" cy="2479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95" name="Shape 95"/>
          <p:cNvSpPr txBox="1"/>
          <p:nvPr/>
        </p:nvSpPr>
        <p:spPr>
          <a:xfrm>
            <a:off x="6335515" y="3655854"/>
            <a:ext cx="2935901" cy="8569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http://www.wichlab.com/research/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420" y="3948849"/>
            <a:ext cx="2895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Nanoparticles: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Between 1-100nm in size at least in one dimension</a:t>
            </a:r>
          </a:p>
          <a:p>
            <a:r>
              <a:rPr lang="en-US" sz="1800" dirty="0">
                <a:latin typeface="Times New Roman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4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pplication of nanopart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68" y="1201649"/>
            <a:ext cx="5033931" cy="392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(cont.)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0" y="1469050"/>
            <a:ext cx="91440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5260753" y="2852901"/>
            <a:ext cx="1001501" cy="3531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4907672" y="2606090"/>
            <a:ext cx="542100" cy="3531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30707" y="1336680"/>
            <a:ext cx="48295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Nanoparticles: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High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surface-area-to-volume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Unique physical/chemical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Novel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 smtClean="0">
              <a:latin typeface="Times New Roman"/>
              <a:ea typeface="Times New Roman"/>
              <a:cs typeface="Times New Roman"/>
            </a:endParaRPr>
          </a:p>
          <a:p>
            <a:endParaRPr lang="en-US" sz="4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Concerns: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 </a:t>
            </a:r>
            <a:endParaRPr lang="en-US" sz="1800" dirty="0" smtClean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Environmental toxicity (hydrosphere, lithosphere, atmosphere, biosphere)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Ethical concern</a:t>
            </a:r>
          </a:p>
          <a:p>
            <a:endParaRPr lang="en-US" sz="800" dirty="0" smtClean="0">
              <a:latin typeface="Times New Roman"/>
              <a:ea typeface="Times New Roman"/>
              <a:cs typeface="Times New Roman"/>
            </a:endParaRPr>
          </a:p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Copper (Cu) Nanoparticles: </a:t>
            </a:r>
            <a:endParaRPr lang="en-US" sz="18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Biocide, catalyst, antimicrobial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Economical and abundant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5936" y="4977522"/>
            <a:ext cx="152355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smtClean="0"/>
              <a:t>people.forestry.oregonstate.edu</a:t>
            </a:r>
            <a:endParaRPr lang="en-US" sz="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5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86068" y="1137642"/>
            <a:ext cx="5647074" cy="38824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Synthesis Approach (Top-Down &amp; Bottom-Up):</a:t>
            </a:r>
            <a:endParaRPr lang="en-US" sz="18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Pieces of metal are milled into smaller particles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Chemically synthesizing nanoparticles 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1050" dirty="0" err="1">
                <a:latin typeface="Times New Roman"/>
                <a:ea typeface="Times New Roman"/>
                <a:cs typeface="Times New Roman"/>
              </a:rPr>
              <a:t>Borm</a:t>
            </a:r>
            <a:r>
              <a:rPr lang="en-US" sz="1050" dirty="0">
                <a:latin typeface="Times New Roman"/>
                <a:ea typeface="Times New Roman"/>
                <a:cs typeface="Times New Roman"/>
              </a:rPr>
              <a:t> et al., 2006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) </a:t>
            </a:r>
            <a:endParaRPr lang="en-US" sz="400" dirty="0" smtClean="0">
              <a:latin typeface="Times New Roman"/>
              <a:ea typeface="Times New Roman"/>
              <a:cs typeface="Times New Roman"/>
            </a:endParaRPr>
          </a:p>
          <a:p>
            <a:endParaRPr lang="en-US" sz="5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Synthesizing Nanoparticles:</a:t>
            </a:r>
            <a:endParaRPr lang="en-US" sz="18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E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lectrolyte salt and Cu precursor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Stabilizing/capping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agent </a:t>
            </a:r>
            <a:r>
              <a:rPr lang="en-US" sz="1050" dirty="0">
                <a:latin typeface="Times New Roman"/>
                <a:ea typeface="Times New Roman"/>
                <a:cs typeface="Times New Roman"/>
              </a:rPr>
              <a:t>(Ramesh et al., 2012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)</a:t>
            </a:r>
          </a:p>
          <a:p>
            <a:endParaRPr lang="en-US" sz="600" dirty="0" smtClean="0">
              <a:latin typeface="Times New Roman"/>
              <a:ea typeface="Times New Roman"/>
              <a:cs typeface="Times New Roman"/>
            </a:endParaRPr>
          </a:p>
          <a:p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Stabilization Mechanisms </a:t>
            </a:r>
            <a:endParaRPr lang="en-US" sz="18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Electrostatic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Steric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/>
                <a:ea typeface="Times New Roman"/>
                <a:cs typeface="Times New Roman"/>
              </a:rPr>
              <a:t>Electrosteric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(Fritz </a:t>
            </a:r>
            <a:r>
              <a:rPr lang="en-US" sz="1050" dirty="0">
                <a:latin typeface="Times New Roman"/>
                <a:ea typeface="Times New Roman"/>
                <a:cs typeface="Times New Roman"/>
              </a:rPr>
              <a:t>et al., 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2002)</a:t>
            </a:r>
          </a:p>
          <a:p>
            <a:endParaRPr lang="en-US" sz="600" dirty="0">
              <a:latin typeface="Times New Roman"/>
              <a:ea typeface="Times New Roman"/>
              <a:cs typeface="Times New Roman"/>
            </a:endParaRPr>
          </a:p>
          <a:p>
            <a:r>
              <a:rPr 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Polyvinyl </a:t>
            </a:r>
            <a:r>
              <a:rPr lang="en-US" sz="1800" b="1" dirty="0">
                <a:latin typeface="Times New Roman"/>
                <a:ea typeface="Times New Roman"/>
                <a:cs typeface="Times New Roman"/>
              </a:rPr>
              <a:t>alcohol (PVA):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Stabilizing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Non-toxic,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biodegradable, water-</a:t>
            </a:r>
            <a:r>
              <a:rPr lang="en-US" sz="1800" dirty="0" err="1" smtClean="0">
                <a:latin typeface="Times New Roman"/>
                <a:ea typeface="Times New Roman"/>
                <a:cs typeface="Times New Roman"/>
              </a:rPr>
              <a:t>solubale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sz="1050" dirty="0" err="1" smtClean="0">
                <a:latin typeface="Times New Roman"/>
                <a:ea typeface="Times New Roman"/>
                <a:cs typeface="Times New Roman"/>
              </a:rPr>
              <a:t>Patachia</a:t>
            </a:r>
            <a:r>
              <a:rPr lang="en-US" sz="1050" dirty="0">
                <a:latin typeface="Times New Roman"/>
                <a:ea typeface="Times New Roman"/>
                <a:cs typeface="Times New Roman"/>
              </a:rPr>
              <a:t>, 2003</a:t>
            </a:r>
            <a:r>
              <a:rPr lang="en-US" sz="1050" dirty="0" smtClean="0">
                <a:latin typeface="Times New Roman"/>
                <a:ea typeface="Times New Roman"/>
                <a:cs typeface="Times New Roman"/>
              </a:rPr>
              <a:t>) </a:t>
            </a:r>
            <a:endParaRPr lang="en-US" sz="1050" dirty="0">
              <a:latin typeface="Times New Roman"/>
              <a:ea typeface="Times New Roman"/>
              <a:cs typeface="Times New Roman"/>
            </a:endParaRPr>
          </a:p>
          <a:p>
            <a:endParaRPr lang="en-US" sz="1800" dirty="0" smtClean="0"/>
          </a:p>
          <a:p>
            <a:r>
              <a:rPr lang="en-US" sz="1800" dirty="0"/>
              <a:t/>
            </a:r>
            <a:br>
              <a:rPr lang="en-US" sz="1800" dirty="0"/>
            </a:br>
            <a:endParaRPr lang="en" sz="1800" baseline="30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-506100" y="315225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Literature Review</a:t>
            </a:r>
          </a:p>
        </p:txBody>
      </p:sp>
      <p:pic>
        <p:nvPicPr>
          <p:cNvPr id="1032" name="Picture 8" descr="Image result for colloid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2" y="3185854"/>
            <a:ext cx="3668403" cy="183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2591" y="4927723"/>
            <a:ext cx="138531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https://en.wikipedia.org/wiki/Colloid</a:t>
            </a:r>
          </a:p>
        </p:txBody>
      </p:sp>
      <p:pic>
        <p:nvPicPr>
          <p:cNvPr id="11" name="Shape 126"/>
          <p:cNvPicPr preferRelativeResize="0"/>
          <p:nvPr/>
        </p:nvPicPr>
        <p:blipFill rotWithShape="1">
          <a:blip r:embed="rId5">
            <a:alphaModFix/>
          </a:blip>
          <a:srcRect l="78739" t="5921" b="2754"/>
          <a:stretch/>
        </p:blipFill>
        <p:spPr>
          <a:xfrm>
            <a:off x="5507449" y="1318667"/>
            <a:ext cx="745414" cy="187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6"/>
          <p:cNvPicPr preferRelativeResize="0"/>
          <p:nvPr/>
        </p:nvPicPr>
        <p:blipFill rotWithShape="1">
          <a:blip r:embed="rId5">
            <a:alphaModFix/>
          </a:blip>
          <a:srcRect l="20403" t="4064" r="62001" b="3288"/>
          <a:stretch/>
        </p:blipFill>
        <p:spPr>
          <a:xfrm>
            <a:off x="7317573" y="1318667"/>
            <a:ext cx="690284" cy="18745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595299" y="4672623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6</a:t>
            </a:fld>
            <a:endParaRPr lang="e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169008" y="1144326"/>
            <a:ext cx="5084999" cy="3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100000"/>
            </a:pPr>
            <a:r>
              <a:rPr lang="en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Goal: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Synthesize environmentally benign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/PVA nanocomposites</a:t>
            </a:r>
          </a:p>
          <a:p>
            <a:pPr lvl="0">
              <a:buSzPct val="100000"/>
            </a:pPr>
            <a:endParaRPr lang="en" sz="18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SzPct val="100000"/>
            </a:pPr>
            <a:r>
              <a:rPr lang="en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Synthesis and characterization </a:t>
            </a:r>
          </a:p>
          <a:p>
            <a:pPr lvl="0"/>
            <a:endParaRPr sz="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Assessing impact of environmental factors (pH, ionic strength,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electrolyte valence, humic 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acid) on particle size </a:t>
            </a:r>
          </a:p>
          <a:p>
            <a:pPr lvl="0">
              <a:buSzPct val="100000"/>
            </a:pPr>
            <a:endParaRPr lang="en" sz="5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Degradation of organic pollutant under UV light</a:t>
            </a:r>
            <a:endParaRPr lang="en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-237325" y="23555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Goal </a:t>
            </a:r>
            <a:r>
              <a:rPr lang="en" sz="3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Objectives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7</a:t>
            </a:fld>
            <a:endParaRPr lang="en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2"/>
          <a:stretch/>
        </p:blipFill>
        <p:spPr>
          <a:xfrm rot="5400000">
            <a:off x="5432256" y="1677566"/>
            <a:ext cx="3114779" cy="2697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212550" y="196200"/>
            <a:ext cx="48969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Design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0" y="1469050"/>
            <a:ext cx="9144000" cy="5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550" y="1309941"/>
            <a:ext cx="1773936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Analytical Design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9631" y="1930224"/>
            <a:ext cx="1773936" cy="1077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lvl="1" algn="ctr"/>
            <a:r>
              <a:rPr lang="en-US" sz="1600" b="1" dirty="0" smtClean="0"/>
              <a:t>Synthesis</a:t>
            </a:r>
          </a:p>
          <a:p>
            <a:pPr lvl="1" algn="ctr"/>
            <a:r>
              <a:rPr lang="en-US" sz="1600" dirty="0" smtClean="0"/>
              <a:t>-Carbonate</a:t>
            </a:r>
          </a:p>
          <a:p>
            <a:pPr lvl="1" algn="ctr"/>
            <a:r>
              <a:rPr lang="en-US" sz="1600" dirty="0" smtClean="0"/>
              <a:t>-Iodine</a:t>
            </a:r>
          </a:p>
          <a:p>
            <a:pPr lvl="1" algn="ctr"/>
            <a:r>
              <a:rPr lang="en-US" sz="1600" dirty="0" smtClean="0"/>
              <a:t>-Hydroxide</a:t>
            </a:r>
          </a:p>
        </p:txBody>
      </p:sp>
      <p:sp>
        <p:nvSpPr>
          <p:cNvPr id="22" name="Right Arrow 21"/>
          <p:cNvSpPr/>
          <p:nvPr/>
        </p:nvSpPr>
        <p:spPr>
          <a:xfrm rot="13467949">
            <a:off x="1425616" y="2105429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770988">
            <a:off x="2029831" y="1427937"/>
            <a:ext cx="687064" cy="352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8</a:t>
            </a:fld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380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1992" y="159358"/>
            <a:ext cx="6821916" cy="8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Nanoparticle Synthesis</a:t>
            </a:r>
            <a:endParaRPr lang="en" sz="3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05937" y="1590874"/>
            <a:ext cx="4701201" cy="2361613"/>
            <a:chOff x="3905937" y="1590874"/>
            <a:chExt cx="4701201" cy="23616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937" y="1801090"/>
              <a:ext cx="4701201" cy="2151397"/>
            </a:xfrm>
            <a:prstGeom prst="rect">
              <a:avLst/>
            </a:prstGeom>
          </p:spPr>
        </p:pic>
        <p:sp>
          <p:nvSpPr>
            <p:cNvPr id="5" name="Minus 4"/>
            <p:cNvSpPr/>
            <p:nvPr/>
          </p:nvSpPr>
          <p:spPr>
            <a:xfrm>
              <a:off x="4668980" y="1983169"/>
              <a:ext cx="318655" cy="1787237"/>
            </a:xfrm>
            <a:prstGeom prst="mathMinus">
              <a:avLst>
                <a:gd name="adj1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30433" y="1590874"/>
              <a:ext cx="492443" cy="2020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000" dirty="0" smtClean="0"/>
                <a:t>Electrolyte</a:t>
              </a:r>
              <a:endParaRPr 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 b="1" smtClean="0"/>
              <a:t>9</a:t>
            </a:fld>
            <a:endParaRPr lang="en" sz="2000" b="1" dirty="0"/>
          </a:p>
        </p:txBody>
      </p:sp>
      <p:pic>
        <p:nvPicPr>
          <p:cNvPr id="10" name="image11.png"/>
          <p:cNvPicPr/>
          <p:nvPr/>
        </p:nvPicPr>
        <p:blipFill>
          <a:blip r:embed="rId5"/>
          <a:srcRect t="2777" r="5000" b="9313"/>
          <a:stretch>
            <a:fillRect/>
          </a:stretch>
        </p:blipFill>
        <p:spPr>
          <a:xfrm>
            <a:off x="316452" y="1752746"/>
            <a:ext cx="3520212" cy="2248081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1171</Words>
  <Application>Microsoft Office PowerPoint</Application>
  <PresentationFormat>On-screen Show (16:9)</PresentationFormat>
  <Paragraphs>322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simple-light-2</vt:lpstr>
      <vt:lpstr>Synthesis and Characterization of Environmentally Benign Cu/PVA Nanocomposites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Synthesis and Characterization of Cu Nanoparticles</dc:title>
  <dc:creator>CEEMS</dc:creator>
  <cp:lastModifiedBy>Kim Lykens</cp:lastModifiedBy>
  <cp:revision>95</cp:revision>
  <dcterms:modified xsi:type="dcterms:W3CDTF">2017-07-26T16:52:57Z</dcterms:modified>
</cp:coreProperties>
</file>